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6" r:id="rId1"/>
  </p:sldMasterIdLst>
  <p:notesMasterIdLst>
    <p:notesMasterId r:id="rId22"/>
  </p:notesMasterIdLst>
  <p:sldIdLst>
    <p:sldId id="257" r:id="rId2"/>
    <p:sldId id="260" r:id="rId3"/>
    <p:sldId id="261" r:id="rId4"/>
    <p:sldId id="258" r:id="rId5"/>
    <p:sldId id="263" r:id="rId6"/>
    <p:sldId id="264" r:id="rId7"/>
    <p:sldId id="270" r:id="rId8"/>
    <p:sldId id="271" r:id="rId9"/>
    <p:sldId id="272" r:id="rId10"/>
    <p:sldId id="273" r:id="rId11"/>
    <p:sldId id="265" r:id="rId12"/>
    <p:sldId id="266" r:id="rId13"/>
    <p:sldId id="274" r:id="rId14"/>
    <p:sldId id="275" r:id="rId15"/>
    <p:sldId id="276" r:id="rId16"/>
    <p:sldId id="267" r:id="rId17"/>
    <p:sldId id="268" r:id="rId18"/>
    <p:sldId id="277" r:id="rId19"/>
    <p:sldId id="278" r:id="rId20"/>
    <p:sldId id="269" r:id="rId21"/>
  </p:sldIdLst>
  <p:sldSz cx="12192000" cy="6858000"/>
  <p:notesSz cx="6858000" cy="9144000"/>
  <p:embeddedFontLst>
    <p:embeddedFont>
      <p:font typeface="맑은 고딕" panose="020B0503020000020004" pitchFamily="50" charset="-127"/>
      <p:regular r:id="rId23"/>
      <p:bold r:id="rId24"/>
    </p:embeddedFont>
    <p:embeddedFont>
      <p:font typeface="나눔스퀘어 ExtraBold" panose="020B0600000101010101" pitchFamily="50" charset="-127"/>
      <p:bold r:id="rId25"/>
    </p:embeddedFont>
    <p:embeddedFont>
      <p:font typeface="나눔고딕 ExtraBold" panose="020D0904000000000000" pitchFamily="50" charset="-127"/>
      <p:bold r:id="rId26"/>
    </p:embeddedFont>
    <p:embeddedFont>
      <p:font typeface="나눔스퀘어 Bold" panose="020B0600000101010101" pitchFamily="50" charset="-127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  <a:srgbClr val="8DBABD"/>
    <a:srgbClr val="634EEA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82" d="100"/>
          <a:sy n="82" d="100"/>
        </p:scale>
        <p:origin x="521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e5b3haNdrCg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1rTL1IOxpaA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4bYlHOEFoPU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lkwW4lWC_D8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11438" y="2274838"/>
            <a:ext cx="896912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창업 연계 공학 설계 입문</a:t>
            </a:r>
            <a:endParaRPr lang="en-US" altLang="ko-KR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AD Project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86877" y="5410220"/>
            <a:ext cx="3818246" cy="65888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20181600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김진석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20181610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박민서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F98CEE-727A-4636-B45B-25A13A25D01E}"/>
              </a:ext>
            </a:extLst>
          </p:cNvPr>
          <p:cNvSpPr txBox="1"/>
          <p:nvPr/>
        </p:nvSpPr>
        <p:spPr>
          <a:xfrm>
            <a:off x="3587762" y="660980"/>
            <a:ext cx="52854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Note Looper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D39302A-B575-4938-B41C-E9A163EE717F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405001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A86E8AE-74B5-4FB2-B2AA-E3E0A89BE226}"/>
              </a:ext>
            </a:extLst>
          </p:cNvPr>
          <p:cNvSpPr txBox="1"/>
          <p:nvPr/>
        </p:nvSpPr>
        <p:spPr>
          <a:xfrm>
            <a:off x="999784" y="458092"/>
            <a:ext cx="4076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트랙 및 부품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차체 소개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2D4716-B6DB-49AD-AFE5-CD89170D1BD1}"/>
              </a:ext>
            </a:extLst>
          </p:cNvPr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A03ABE-2B42-4F79-9D5C-994592FC710F}"/>
              </a:ext>
            </a:extLst>
          </p:cNvPr>
          <p:cNvSpPr txBox="1"/>
          <p:nvPr/>
        </p:nvSpPr>
        <p:spPr>
          <a:xfrm>
            <a:off x="918835" y="100146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차체 소개</a:t>
            </a:r>
          </a:p>
        </p:txBody>
      </p:sp>
      <p:pic>
        <p:nvPicPr>
          <p:cNvPr id="9" name="그림 8" descr="실내, 벽이(가) 표시된 사진&#10;&#10;매우 높은 신뢰도로 생성된 설명">
            <a:extLst>
              <a:ext uri="{FF2B5EF4-FFF2-40B4-BE49-F238E27FC236}">
                <a16:creationId xmlns:a16="http://schemas.microsoft.com/office/drawing/2014/main" id="{A4A67F5B-D4BC-45FB-BA4F-05D1382032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961" y="1370799"/>
            <a:ext cx="6710078" cy="5107857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4F50214A-488E-4074-B9B6-3F2D7F56F5C4}"/>
              </a:ext>
            </a:extLst>
          </p:cNvPr>
          <p:cNvGrpSpPr/>
          <p:nvPr/>
        </p:nvGrpSpPr>
        <p:grpSpPr>
          <a:xfrm>
            <a:off x="192051" y="1941871"/>
            <a:ext cx="7557723" cy="3973978"/>
            <a:chOff x="192051" y="1941871"/>
            <a:chExt cx="7557723" cy="397397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241CDA4-D3F4-468E-ADC1-D4CED5580928}"/>
                </a:ext>
              </a:extLst>
            </p:cNvPr>
            <p:cNvSpPr/>
            <p:nvPr/>
          </p:nvSpPr>
          <p:spPr>
            <a:xfrm>
              <a:off x="4973165" y="3608438"/>
              <a:ext cx="1594782" cy="1573161"/>
            </a:xfrm>
            <a:prstGeom prst="ellipse">
              <a:avLst/>
            </a:prstGeom>
            <a:noFill/>
            <a:ln w="1270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F44F96C0-9B5E-49C2-BD19-5C114B935B7D}"/>
                </a:ext>
              </a:extLst>
            </p:cNvPr>
            <p:cNvCxnSpPr>
              <a:cxnSpLocks/>
              <a:stCxn id="10" idx="3"/>
              <a:endCxn id="14" idx="3"/>
            </p:cNvCxnSpPr>
            <p:nvPr/>
          </p:nvCxnSpPr>
          <p:spPr>
            <a:xfrm flipH="1">
              <a:off x="2282688" y="4951215"/>
              <a:ext cx="2924027" cy="779968"/>
            </a:xfrm>
            <a:prstGeom prst="straightConnector1">
              <a:avLst/>
            </a:prstGeom>
            <a:ln w="1270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246743D-0647-43E0-BF26-1585DFFA6817}"/>
                </a:ext>
              </a:extLst>
            </p:cNvPr>
            <p:cNvSpPr txBox="1"/>
            <p:nvPr/>
          </p:nvSpPr>
          <p:spPr>
            <a:xfrm>
              <a:off x="192051" y="5546517"/>
              <a:ext cx="20906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4">
                      <a:lumMod val="75000"/>
                    </a:schemeClr>
                  </a:solidFill>
                </a:rPr>
                <a:t>2</a:t>
              </a:r>
              <a:r>
                <a:rPr lang="ko-KR" altLang="en-US" dirty="0">
                  <a:solidFill>
                    <a:schemeClr val="accent4">
                      <a:lumMod val="75000"/>
                    </a:schemeClr>
                  </a:solidFill>
                </a:rPr>
                <a:t>차 향상된 스피커</a:t>
              </a: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D53DAD29-4A15-4FCB-8861-1D1EB3B08FC5}"/>
                </a:ext>
              </a:extLst>
            </p:cNvPr>
            <p:cNvSpPr/>
            <p:nvPr/>
          </p:nvSpPr>
          <p:spPr>
            <a:xfrm>
              <a:off x="6154992" y="1941871"/>
              <a:ext cx="1594782" cy="1573161"/>
            </a:xfrm>
            <a:prstGeom prst="ellipse">
              <a:avLst/>
            </a:prstGeom>
            <a:noFill/>
            <a:ln w="1270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8805BDED-047F-454E-9F1F-DC09E05ABA0E}"/>
                </a:ext>
              </a:extLst>
            </p:cNvPr>
            <p:cNvCxnSpPr>
              <a:cxnSpLocks/>
              <a:endCxn id="14" idx="3"/>
            </p:cNvCxnSpPr>
            <p:nvPr/>
          </p:nvCxnSpPr>
          <p:spPr>
            <a:xfrm flipH="1">
              <a:off x="2282688" y="2871019"/>
              <a:ext cx="3872304" cy="2860164"/>
            </a:xfrm>
            <a:prstGeom prst="straightConnector1">
              <a:avLst/>
            </a:prstGeom>
            <a:ln w="1270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56753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스피커 작동 및 트랙 주행</a:t>
            </a:r>
          </a:p>
        </p:txBody>
      </p:sp>
    </p:spTree>
    <p:extLst>
      <p:ext uri="{BB962C8B-B14F-4D97-AF65-F5344CB8AC3E}">
        <p14:creationId xmlns:p14="http://schemas.microsoft.com/office/powerpoint/2010/main" val="244040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26522" y="989148"/>
            <a:ext cx="386994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10884" y="451660"/>
            <a:ext cx="4060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스피커 작동 및 트랙 주행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10884" y="1083722"/>
            <a:ext cx="2941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프로토타입 스피커 작동 영상</a:t>
            </a:r>
          </a:p>
        </p:txBody>
      </p:sp>
      <p:pic>
        <p:nvPicPr>
          <p:cNvPr id="3" name="온라인 미디어 2">
            <a:hlinkClick r:id="" action="ppaction://media"/>
            <a:extLst>
              <a:ext uri="{FF2B5EF4-FFF2-40B4-BE49-F238E27FC236}">
                <a16:creationId xmlns:a16="http://schemas.microsoft.com/office/drawing/2014/main" id="{95F3138A-D9A5-4A79-88AC-35F7ADE71FC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76179" y="1659996"/>
            <a:ext cx="8439641" cy="474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280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26522" y="989148"/>
            <a:ext cx="386994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10884" y="451660"/>
            <a:ext cx="4060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스피커 작동 및 트랙 주행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77034" y="1083722"/>
            <a:ext cx="3209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음질이 향상된 스피커 작동 영상</a:t>
            </a:r>
          </a:p>
        </p:txBody>
      </p:sp>
      <p:pic>
        <p:nvPicPr>
          <p:cNvPr id="2" name="온라인 미디어 1">
            <a:hlinkClick r:id="" action="ppaction://media"/>
            <a:extLst>
              <a:ext uri="{FF2B5EF4-FFF2-40B4-BE49-F238E27FC236}">
                <a16:creationId xmlns:a16="http://schemas.microsoft.com/office/drawing/2014/main" id="{61C1C5C5-C7A1-4057-AD7E-08CBFFCD9AC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11235" y="1500341"/>
            <a:ext cx="8569530" cy="481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378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26522" y="989148"/>
            <a:ext cx="386994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10884" y="451660"/>
            <a:ext cx="4060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스피커 작동 및 트랙 주행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96648" y="1083722"/>
            <a:ext cx="277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자율 미션 </a:t>
            </a:r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</a:t>
            </a:r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T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자형 주차 수행</a:t>
            </a:r>
          </a:p>
        </p:txBody>
      </p:sp>
      <p:pic>
        <p:nvPicPr>
          <p:cNvPr id="2" name="온라인 미디어 1">
            <a:hlinkClick r:id="" action="ppaction://media"/>
            <a:extLst>
              <a:ext uri="{FF2B5EF4-FFF2-40B4-BE49-F238E27FC236}">
                <a16:creationId xmlns:a16="http://schemas.microsoft.com/office/drawing/2014/main" id="{8B726BE3-985A-4B9C-BDD3-D69E3A1FEC8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777880" y="1573923"/>
            <a:ext cx="8636239" cy="485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66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26522" y="989148"/>
            <a:ext cx="386994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10884" y="451660"/>
            <a:ext cx="4060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스피커 작동 및 트랙 주행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26522" y="1083722"/>
            <a:ext cx="1758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자율 </a:t>
            </a:r>
            <a:r>
              <a:rPr lang="ko-KR" altLang="en-US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미션 </a:t>
            </a:r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 수행</a:t>
            </a:r>
          </a:p>
        </p:txBody>
      </p:sp>
      <p:pic>
        <p:nvPicPr>
          <p:cNvPr id="2" name="온라인 미디어 1">
            <a:hlinkClick r:id="" action="ppaction://media"/>
            <a:extLst>
              <a:ext uri="{FF2B5EF4-FFF2-40B4-BE49-F238E27FC236}">
                <a16:creationId xmlns:a16="http://schemas.microsoft.com/office/drawing/2014/main" id="{F3762FCB-8892-476B-9DC6-D2F5DF7950A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702680" y="1500341"/>
            <a:ext cx="8655801" cy="486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28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2671169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958235" y="1859058"/>
            <a:ext cx="956783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과제의 코드를 재사용</a:t>
            </a: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장애물을 회피하는 기능만 제거</a:t>
            </a: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장애물을 만날 시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정지 후 장애물이 사라지면 다시 주행</a:t>
            </a: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장애물이 사라지기 전까지 음원 재생을 중지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661312" y="437393"/>
            <a:ext cx="8931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구현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58235" y="1050704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전체적인 주행</a:t>
            </a:r>
          </a:p>
        </p:txBody>
      </p:sp>
    </p:spTree>
    <p:extLst>
      <p:ext uri="{BB962C8B-B14F-4D97-AF65-F5344CB8AC3E}">
        <p14:creationId xmlns:p14="http://schemas.microsoft.com/office/powerpoint/2010/main" val="2511007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958235" y="1859058"/>
            <a:ext cx="95678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주행 중에 빨간 색을 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번 인식하면 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 주차 시작</a:t>
            </a: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적당한 시간동안 전진 후 좌회전 후진</a:t>
            </a: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 추적 센서에서의 리턴 값이 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[0,0,1,0,0]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이면 정지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661312" y="437393"/>
            <a:ext cx="8931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구현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12123" y="1050704"/>
            <a:ext cx="1098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자형 주차</a:t>
            </a:r>
          </a:p>
        </p:txBody>
      </p:sp>
    </p:spTree>
    <p:extLst>
      <p:ext uri="{BB962C8B-B14F-4D97-AF65-F5344CB8AC3E}">
        <p14:creationId xmlns:p14="http://schemas.microsoft.com/office/powerpoint/2010/main" val="3762320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DEAD28DA-8A10-487B-A1F0-CC46EC830D19}"/>
              </a:ext>
            </a:extLst>
          </p:cNvPr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24B5FFC-978E-4E09-9DB5-0CC87251C4D4}"/>
              </a:ext>
            </a:extLst>
          </p:cNvPr>
          <p:cNvSpPr txBox="1"/>
          <p:nvPr/>
        </p:nvSpPr>
        <p:spPr>
          <a:xfrm>
            <a:off x="1661312" y="437393"/>
            <a:ext cx="8931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6E5B1D-50CE-468E-BBB4-7CA07FAD0D80}"/>
              </a:ext>
            </a:extLst>
          </p:cNvPr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8C9018-96B5-448B-A4F7-5D81A138C5F4}"/>
              </a:ext>
            </a:extLst>
          </p:cNvPr>
          <p:cNvSpPr txBox="1"/>
          <p:nvPr/>
        </p:nvSpPr>
        <p:spPr>
          <a:xfrm>
            <a:off x="1024641" y="1054771"/>
            <a:ext cx="1787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대략적인 코드 설명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04A0DD-8F60-44A6-91E6-6E86DEEB92C0}"/>
              </a:ext>
            </a:extLst>
          </p:cNvPr>
          <p:cNvSpPr txBox="1"/>
          <p:nvPr/>
        </p:nvSpPr>
        <p:spPr>
          <a:xfrm>
            <a:off x="958235" y="1859058"/>
            <a:ext cx="956783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빨강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주황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노랑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초록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파랑 사용</a:t>
            </a: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R,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G,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</a:t>
            </a: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범위를 각 색마다 다르게 부여</a:t>
            </a: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각 색마다 다른 음원을 재생</a:t>
            </a: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spc="-150" dirty="0">
              <a:solidFill>
                <a:srgbClr val="8DBAB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spc="-150" dirty="0">
                <a:solidFill>
                  <a:srgbClr val="8DBAB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주행 시작과 주행 마무리 시 또 다른 음원 재생</a:t>
            </a:r>
          </a:p>
        </p:txBody>
      </p:sp>
    </p:spTree>
    <p:extLst>
      <p:ext uri="{BB962C8B-B14F-4D97-AF65-F5344CB8AC3E}">
        <p14:creationId xmlns:p14="http://schemas.microsoft.com/office/powerpoint/2010/main" val="1488921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5556" y="249797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70814" y="3194050"/>
            <a:ext cx="2201573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미션 소개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15156" y="249797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20412" y="3129991"/>
            <a:ext cx="2201573" cy="59801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트랙 및 부품</a:t>
            </a:r>
            <a:r>
              <a:rPr lang="en-US" altLang="ko-KR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차체 소개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64756" y="249797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570013" y="3129990"/>
            <a:ext cx="2201573" cy="59802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스피커 작동 </a:t>
            </a:r>
            <a:endParaRPr lang="en-US" altLang="ko-KR" sz="20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및 주행 영상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14356" y="249797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719614" y="3194050"/>
            <a:ext cx="2201573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구현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14614" y="627893"/>
            <a:ext cx="2162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337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8376" y="2447473"/>
            <a:ext cx="44552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Q&amp;A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미션 소개</a:t>
            </a:r>
          </a:p>
        </p:txBody>
      </p:sp>
    </p:spTree>
    <p:extLst>
      <p:ext uri="{BB962C8B-B14F-4D97-AF65-F5344CB8AC3E}">
        <p14:creationId xmlns:p14="http://schemas.microsoft.com/office/powerpoint/2010/main" val="351454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65371" y="437393"/>
            <a:ext cx="16850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미션 소개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oogle Shape;51;p7">
            <a:extLst>
              <a:ext uri="{FF2B5EF4-FFF2-40B4-BE49-F238E27FC236}">
                <a16:creationId xmlns:a16="http://schemas.microsoft.com/office/drawing/2014/main" id="{AC1B139B-B899-44B4-BCAE-788FDB352B1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41611" y="4042700"/>
            <a:ext cx="8508787" cy="1786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52;p7">
            <a:extLst>
              <a:ext uri="{FF2B5EF4-FFF2-40B4-BE49-F238E27FC236}">
                <a16:creationId xmlns:a16="http://schemas.microsoft.com/office/drawing/2014/main" id="{C851EB03-6967-43CB-A568-0E355A305AD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1600" y="1951450"/>
            <a:ext cx="1602275" cy="14420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트랙 및 부품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차체 소개</a:t>
            </a:r>
          </a:p>
        </p:txBody>
      </p:sp>
    </p:spTree>
    <p:extLst>
      <p:ext uri="{BB962C8B-B14F-4D97-AF65-F5344CB8AC3E}">
        <p14:creationId xmlns:p14="http://schemas.microsoft.com/office/powerpoint/2010/main" val="2963228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99784" y="458092"/>
            <a:ext cx="4076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트랙 및 부품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차체 소개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76150" y="1006929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트랙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661108D-20A3-44CA-A575-A0BF42139630}"/>
              </a:ext>
            </a:extLst>
          </p:cNvPr>
          <p:cNvGrpSpPr/>
          <p:nvPr/>
        </p:nvGrpSpPr>
        <p:grpSpPr>
          <a:xfrm>
            <a:off x="647432" y="1060647"/>
            <a:ext cx="10818594" cy="5528118"/>
            <a:chOff x="373621" y="532234"/>
            <a:chExt cx="11379027" cy="5814490"/>
          </a:xfrm>
        </p:grpSpPr>
        <p:sp>
          <p:nvSpPr>
            <p:cNvPr id="13" name="순서도: 대체 처리 12">
              <a:extLst>
                <a:ext uri="{FF2B5EF4-FFF2-40B4-BE49-F238E27FC236}">
                  <a16:creationId xmlns:a16="http://schemas.microsoft.com/office/drawing/2014/main" id="{B1D0D6BB-993C-4CAC-8DB2-2E64207E070D}"/>
                </a:ext>
              </a:extLst>
            </p:cNvPr>
            <p:cNvSpPr/>
            <p:nvPr/>
          </p:nvSpPr>
          <p:spPr>
            <a:xfrm>
              <a:off x="1371595" y="1540042"/>
              <a:ext cx="9383079" cy="3798874"/>
            </a:xfrm>
            <a:prstGeom prst="flowChartAlternateProcess">
              <a:avLst/>
            </a:prstGeom>
            <a:noFill/>
            <a:ln w="2159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A5EEA4BA-CADF-4A0E-A0B8-E155385A6B9B}"/>
                </a:ext>
              </a:extLst>
            </p:cNvPr>
            <p:cNvCxnSpPr>
              <a:cxnSpLocks/>
            </p:cNvCxnSpPr>
            <p:nvPr/>
          </p:nvCxnSpPr>
          <p:spPr>
            <a:xfrm>
              <a:off x="3038163" y="1540042"/>
              <a:ext cx="0" cy="1557119"/>
            </a:xfrm>
            <a:prstGeom prst="line">
              <a:avLst/>
            </a:prstGeom>
            <a:ln w="2159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D5AEF35-4C47-4520-B70E-E4ADDD0F26D7}"/>
                </a:ext>
              </a:extLst>
            </p:cNvPr>
            <p:cNvCxnSpPr>
              <a:cxnSpLocks/>
            </p:cNvCxnSpPr>
            <p:nvPr/>
          </p:nvCxnSpPr>
          <p:spPr>
            <a:xfrm>
              <a:off x="4065634" y="545692"/>
              <a:ext cx="0" cy="1007808"/>
            </a:xfrm>
            <a:prstGeom prst="line">
              <a:avLst/>
            </a:prstGeom>
            <a:ln w="2159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F4750D2-180C-49E3-A659-004A41B7CAFC}"/>
                </a:ext>
              </a:extLst>
            </p:cNvPr>
            <p:cNvCxnSpPr>
              <a:cxnSpLocks/>
            </p:cNvCxnSpPr>
            <p:nvPr/>
          </p:nvCxnSpPr>
          <p:spPr>
            <a:xfrm>
              <a:off x="7315193" y="532234"/>
              <a:ext cx="0" cy="1007808"/>
            </a:xfrm>
            <a:prstGeom prst="line">
              <a:avLst/>
            </a:prstGeom>
            <a:ln w="2159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8ACBD870-1AA2-4624-9702-9F6AFA3A8CF5}"/>
                </a:ext>
              </a:extLst>
            </p:cNvPr>
            <p:cNvCxnSpPr>
              <a:cxnSpLocks/>
            </p:cNvCxnSpPr>
            <p:nvPr/>
          </p:nvCxnSpPr>
          <p:spPr>
            <a:xfrm>
              <a:off x="6813750" y="5338916"/>
              <a:ext cx="0" cy="1007808"/>
            </a:xfrm>
            <a:prstGeom prst="line">
              <a:avLst/>
            </a:prstGeom>
            <a:ln w="2159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F941AF0-9FFB-430E-9FA5-40C26811EDEB}"/>
                </a:ext>
              </a:extLst>
            </p:cNvPr>
            <p:cNvCxnSpPr>
              <a:cxnSpLocks/>
            </p:cNvCxnSpPr>
            <p:nvPr/>
          </p:nvCxnSpPr>
          <p:spPr>
            <a:xfrm>
              <a:off x="10754674" y="3097161"/>
              <a:ext cx="997974" cy="0"/>
            </a:xfrm>
            <a:prstGeom prst="line">
              <a:avLst/>
            </a:prstGeom>
            <a:ln w="2159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B89D32C0-FF31-4677-B1E7-69035D239ABE}"/>
                </a:ext>
              </a:extLst>
            </p:cNvPr>
            <p:cNvCxnSpPr>
              <a:cxnSpLocks/>
            </p:cNvCxnSpPr>
            <p:nvPr/>
          </p:nvCxnSpPr>
          <p:spPr>
            <a:xfrm>
              <a:off x="373621" y="3883742"/>
              <a:ext cx="997974" cy="0"/>
            </a:xfrm>
            <a:prstGeom prst="line">
              <a:avLst/>
            </a:prstGeom>
            <a:ln w="2159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558884A-018D-419B-AEA2-24DFE26B0373}"/>
                </a:ext>
              </a:extLst>
            </p:cNvPr>
            <p:cNvSpPr txBox="1"/>
            <p:nvPr/>
          </p:nvSpPr>
          <p:spPr>
            <a:xfrm>
              <a:off x="3288900" y="801668"/>
              <a:ext cx="5816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Red</a:t>
              </a:r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D32FA26-FC3C-4580-B45A-0196AEAD64D7}"/>
                </a:ext>
              </a:extLst>
            </p:cNvPr>
            <p:cNvSpPr txBox="1"/>
            <p:nvPr/>
          </p:nvSpPr>
          <p:spPr>
            <a:xfrm>
              <a:off x="6574122" y="833154"/>
              <a:ext cx="6319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Blue</a:t>
              </a:r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EB344B6-4B93-4F5C-B345-F7B54CF8013D}"/>
                </a:ext>
              </a:extLst>
            </p:cNvPr>
            <p:cNvSpPr txBox="1"/>
            <p:nvPr/>
          </p:nvSpPr>
          <p:spPr>
            <a:xfrm>
              <a:off x="10851179" y="3254813"/>
              <a:ext cx="8049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Green</a:t>
              </a:r>
              <a:endParaRPr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E36556-5A07-4750-B9FD-C83634FC369F}"/>
                </a:ext>
              </a:extLst>
            </p:cNvPr>
            <p:cNvSpPr txBox="1"/>
            <p:nvPr/>
          </p:nvSpPr>
          <p:spPr>
            <a:xfrm>
              <a:off x="454577" y="3254813"/>
              <a:ext cx="836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Yellow</a:t>
              </a:r>
              <a:endParaRPr lang="ko-KR" alt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412F247-18A4-4447-B978-E10A74953252}"/>
                </a:ext>
              </a:extLst>
            </p:cNvPr>
            <p:cNvSpPr txBox="1"/>
            <p:nvPr/>
          </p:nvSpPr>
          <p:spPr>
            <a:xfrm>
              <a:off x="5799155" y="5644696"/>
              <a:ext cx="9605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Orange</a:t>
              </a:r>
              <a:endParaRPr lang="ko-KR" altLang="en-US" dirty="0"/>
            </a:p>
          </p:txBody>
        </p:sp>
      </p:grp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5865C077-4354-4922-8264-220EBC1B01E2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405001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203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84;p10">
            <a:extLst>
              <a:ext uri="{FF2B5EF4-FFF2-40B4-BE49-F238E27FC236}">
                <a16:creationId xmlns:a16="http://schemas.microsoft.com/office/drawing/2014/main" id="{CF01C30E-DA33-412E-8789-1EF5AF681F3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-6650" t="-10287" r="-6650" b="-3013"/>
          <a:stretch/>
        </p:blipFill>
        <p:spPr>
          <a:xfrm>
            <a:off x="794494" y="1370799"/>
            <a:ext cx="2581344" cy="2031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85;p10">
            <a:extLst>
              <a:ext uri="{FF2B5EF4-FFF2-40B4-BE49-F238E27FC236}">
                <a16:creationId xmlns:a16="http://schemas.microsoft.com/office/drawing/2014/main" id="{AB2F0310-8610-4809-AF7A-C90CB255CF4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6954" y="3968224"/>
            <a:ext cx="2708330" cy="1864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86;p10">
            <a:extLst>
              <a:ext uri="{FF2B5EF4-FFF2-40B4-BE49-F238E27FC236}">
                <a16:creationId xmlns:a16="http://schemas.microsoft.com/office/drawing/2014/main" id="{B294313F-217F-4F6B-9EB8-507DB7D98F2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7010" y="3950649"/>
            <a:ext cx="2316310" cy="1918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87;p10">
            <a:extLst>
              <a:ext uri="{FF2B5EF4-FFF2-40B4-BE49-F238E27FC236}">
                <a16:creationId xmlns:a16="http://schemas.microsoft.com/office/drawing/2014/main" id="{A8A7E4B8-63FE-4D33-BF24-425878B9A0C8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4304" y="1573923"/>
            <a:ext cx="2630998" cy="17903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AC75BC1-345B-46CC-80DB-F3902AEDA998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405001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46F8103-9B83-4658-900D-C91FBDEC6C82}"/>
              </a:ext>
            </a:extLst>
          </p:cNvPr>
          <p:cNvSpPr txBox="1"/>
          <p:nvPr/>
        </p:nvSpPr>
        <p:spPr>
          <a:xfrm>
            <a:off x="999784" y="458092"/>
            <a:ext cx="4076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트랙 및 부품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차체 소개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407090-89F8-47AC-A2F7-8DE2E6246C31}"/>
              </a:ext>
            </a:extLst>
          </p:cNvPr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089E49-BB60-4E7C-8EF7-9E9DEFA44437}"/>
              </a:ext>
            </a:extLst>
          </p:cNvPr>
          <p:cNvSpPr txBox="1"/>
          <p:nvPr/>
        </p:nvSpPr>
        <p:spPr>
          <a:xfrm>
            <a:off x="999784" y="1001467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사용한 센서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3C52BF-9D65-43CC-B690-33ECC9B1930A}"/>
              </a:ext>
            </a:extLst>
          </p:cNvPr>
          <p:cNvSpPr txBox="1"/>
          <p:nvPr/>
        </p:nvSpPr>
        <p:spPr>
          <a:xfrm>
            <a:off x="1264109" y="3364241"/>
            <a:ext cx="164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 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 추적 센서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388767-07E5-4DCD-A1A6-5DB68160D482}"/>
              </a:ext>
            </a:extLst>
          </p:cNvPr>
          <p:cNvSpPr txBox="1"/>
          <p:nvPr/>
        </p:nvSpPr>
        <p:spPr>
          <a:xfrm>
            <a:off x="1348686" y="5898054"/>
            <a:ext cx="1486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LED (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디버깅용</a:t>
            </a:r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6661FF-3DF7-4EF3-9AB6-43E0D47BE8F8}"/>
              </a:ext>
            </a:extLst>
          </p:cNvPr>
          <p:cNvSpPr txBox="1"/>
          <p:nvPr/>
        </p:nvSpPr>
        <p:spPr>
          <a:xfrm>
            <a:off x="4824761" y="5920266"/>
            <a:ext cx="1821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Buzzer (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디버깅용</a:t>
            </a:r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ED36CD-2848-4716-9683-F2B1638CFB8F}"/>
              </a:ext>
            </a:extLst>
          </p:cNvPr>
          <p:cNvSpPr txBox="1"/>
          <p:nvPr/>
        </p:nvSpPr>
        <p:spPr>
          <a:xfrm>
            <a:off x="5111674" y="3364241"/>
            <a:ext cx="1247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초음파 센서</a:t>
            </a:r>
          </a:p>
        </p:txBody>
      </p:sp>
      <p:pic>
        <p:nvPicPr>
          <p:cNvPr id="16" name="그림 15" descr="개체, 전자기기이(가) 표시된 사진&#10;&#10;높은 신뢰도로 생성된 설명">
            <a:extLst>
              <a:ext uri="{FF2B5EF4-FFF2-40B4-BE49-F238E27FC236}">
                <a16:creationId xmlns:a16="http://schemas.microsoft.com/office/drawing/2014/main" id="{72381F7F-3DC8-4AC4-9931-66164FCEF0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612" y="2554858"/>
            <a:ext cx="2406828" cy="243609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32A7752-557E-4186-B154-BD059736F326}"/>
              </a:ext>
            </a:extLst>
          </p:cNvPr>
          <p:cNvSpPr txBox="1"/>
          <p:nvPr/>
        </p:nvSpPr>
        <p:spPr>
          <a:xfrm>
            <a:off x="8949399" y="5099635"/>
            <a:ext cx="1247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RGB 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센서</a:t>
            </a:r>
          </a:p>
        </p:txBody>
      </p:sp>
    </p:spTree>
    <p:extLst>
      <p:ext uri="{BB962C8B-B14F-4D97-AF65-F5344CB8AC3E}">
        <p14:creationId xmlns:p14="http://schemas.microsoft.com/office/powerpoint/2010/main" val="2979910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8F675A14-814E-439E-8C47-14A2434F105B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405001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912DF28-A147-4BA2-B4CB-8D885D825354}"/>
              </a:ext>
            </a:extLst>
          </p:cNvPr>
          <p:cNvSpPr txBox="1"/>
          <p:nvPr/>
        </p:nvSpPr>
        <p:spPr>
          <a:xfrm>
            <a:off x="999784" y="458092"/>
            <a:ext cx="4076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트랙 및 부품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차체 소개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8FE542-18A4-436F-97C9-EBEC29A0F692}"/>
              </a:ext>
            </a:extLst>
          </p:cNvPr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5838F-1C1D-46C5-9C92-5AA583F69ACA}"/>
              </a:ext>
            </a:extLst>
          </p:cNvPr>
          <p:cNvSpPr txBox="1"/>
          <p:nvPr/>
        </p:nvSpPr>
        <p:spPr>
          <a:xfrm>
            <a:off x="999786" y="1001467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스피커 소개</a:t>
            </a:r>
          </a:p>
        </p:txBody>
      </p:sp>
      <p:sp>
        <p:nvSpPr>
          <p:cNvPr id="6" name="Google Shape;101;p11">
            <a:extLst>
              <a:ext uri="{FF2B5EF4-FFF2-40B4-BE49-F238E27FC236}">
                <a16:creationId xmlns:a16="http://schemas.microsoft.com/office/drawing/2014/main" id="{AB6A8CC9-78A1-46AB-B488-55FF6530BABE}"/>
              </a:ext>
            </a:extLst>
          </p:cNvPr>
          <p:cNvSpPr txBox="1"/>
          <p:nvPr/>
        </p:nvSpPr>
        <p:spPr>
          <a:xfrm>
            <a:off x="2072899" y="1456050"/>
            <a:ext cx="3590481" cy="43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1차 프로토타입 스피커</a:t>
            </a:r>
            <a:endParaRPr sz="1800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Arial"/>
              <a:sym typeface="Arial"/>
            </a:endParaRPr>
          </a:p>
        </p:txBody>
      </p:sp>
      <p:sp>
        <p:nvSpPr>
          <p:cNvPr id="7" name="Google Shape;103;p11">
            <a:extLst>
              <a:ext uri="{FF2B5EF4-FFF2-40B4-BE49-F238E27FC236}">
                <a16:creationId xmlns:a16="http://schemas.microsoft.com/office/drawing/2014/main" id="{657C0218-1FBC-4FAC-9D96-D1CA4AC2BED7}"/>
              </a:ext>
            </a:extLst>
          </p:cNvPr>
          <p:cNvSpPr txBox="1"/>
          <p:nvPr/>
        </p:nvSpPr>
        <p:spPr>
          <a:xfrm>
            <a:off x="5906613" y="966535"/>
            <a:ext cx="4455721" cy="35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2차 음질</a:t>
            </a:r>
            <a:r>
              <a:rPr lang="ko-KR" altLang="en-US" sz="1800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</a:t>
            </a:r>
            <a:r>
              <a:rPr lang="en-US" sz="1800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향상</a:t>
            </a:r>
            <a:r>
              <a:rPr lang="ko-KR" altLang="en-US" sz="1800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된 </a:t>
            </a:r>
            <a:r>
              <a:rPr lang="en-US" sz="1800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스피커</a:t>
            </a:r>
            <a:endParaRPr sz="1800" dirty="0">
              <a:solidFill>
                <a:srgbClr val="FF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8" name="Google Shape;100;p11">
            <a:extLst>
              <a:ext uri="{FF2B5EF4-FFF2-40B4-BE49-F238E27FC236}">
                <a16:creationId xmlns:a16="http://schemas.microsoft.com/office/drawing/2014/main" id="{79EC5545-090A-41F2-B601-DEFD824145E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68525" y="1837700"/>
            <a:ext cx="4089951" cy="4862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2;p11">
            <a:extLst>
              <a:ext uri="{FF2B5EF4-FFF2-40B4-BE49-F238E27FC236}">
                <a16:creationId xmlns:a16="http://schemas.microsoft.com/office/drawing/2014/main" id="{977B33F5-A94F-4242-A458-383486FF9BA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1624" y="1320275"/>
            <a:ext cx="3965700" cy="53798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2639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D77409D-E1E1-456B-9B81-3D7618751B9A}"/>
              </a:ext>
            </a:extLst>
          </p:cNvPr>
          <p:cNvCxnSpPr>
            <a:cxnSpLocks/>
          </p:cNvCxnSpPr>
          <p:nvPr/>
        </p:nvCxnSpPr>
        <p:spPr>
          <a:xfrm>
            <a:off x="1026522" y="989148"/>
            <a:ext cx="405001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A8D1393-08C0-4663-B985-068E1C1EE1B8}"/>
              </a:ext>
            </a:extLst>
          </p:cNvPr>
          <p:cNvSpPr txBox="1"/>
          <p:nvPr/>
        </p:nvSpPr>
        <p:spPr>
          <a:xfrm>
            <a:off x="999784" y="458092"/>
            <a:ext cx="4076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트랙 및 부품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차체 소개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7E5411-17AF-4467-AED9-76A1AE06EA2C}"/>
              </a:ext>
            </a:extLst>
          </p:cNvPr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90E203-484B-4B1E-A134-97A7CB7815C7}"/>
              </a:ext>
            </a:extLst>
          </p:cNvPr>
          <p:cNvSpPr txBox="1"/>
          <p:nvPr/>
        </p:nvSpPr>
        <p:spPr>
          <a:xfrm>
            <a:off x="918836" y="100146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차체 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182B2DF-53F6-4E0E-BD0A-DE5A1D3347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291" y="1446112"/>
            <a:ext cx="6753417" cy="4980835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61B2C31D-07E9-4F80-A298-C1DA21F815BF}"/>
              </a:ext>
            </a:extLst>
          </p:cNvPr>
          <p:cNvGrpSpPr/>
          <p:nvPr/>
        </p:nvGrpSpPr>
        <p:grpSpPr>
          <a:xfrm>
            <a:off x="4404850" y="619816"/>
            <a:ext cx="7796653" cy="5618368"/>
            <a:chOff x="4404850" y="619816"/>
            <a:chExt cx="7796653" cy="5618368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EE7312CC-5831-406E-A151-8143852F95CF}"/>
                </a:ext>
              </a:extLst>
            </p:cNvPr>
            <p:cNvGrpSpPr/>
            <p:nvPr/>
          </p:nvGrpSpPr>
          <p:grpSpPr>
            <a:xfrm>
              <a:off x="4404850" y="619816"/>
              <a:ext cx="3738748" cy="3155771"/>
              <a:chOff x="4434347" y="619816"/>
              <a:chExt cx="3738748" cy="3155771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29AAFA90-9A86-4DC0-8C78-9236F7B40B5B}"/>
                  </a:ext>
                </a:extLst>
              </p:cNvPr>
              <p:cNvSpPr/>
              <p:nvPr/>
            </p:nvSpPr>
            <p:spPr>
              <a:xfrm>
                <a:off x="4434347" y="1573923"/>
                <a:ext cx="2231923" cy="2201664"/>
              </a:xfrm>
              <a:prstGeom prst="ellipse">
                <a:avLst/>
              </a:prstGeom>
              <a:noFill/>
              <a:ln w="1270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9D074389-62FD-46F0-9692-47CF11EBE508}"/>
                  </a:ext>
                </a:extLst>
              </p:cNvPr>
              <p:cNvCxnSpPr>
                <a:stCxn id="8" idx="0"/>
              </p:cNvCxnSpPr>
              <p:nvPr/>
            </p:nvCxnSpPr>
            <p:spPr>
              <a:xfrm flipV="1">
                <a:off x="5550309" y="976830"/>
                <a:ext cx="476865" cy="597093"/>
              </a:xfrm>
              <a:prstGeom prst="straightConnector1">
                <a:avLst/>
              </a:prstGeom>
              <a:ln w="12700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C7850D0-8D45-4D51-8A56-7B86629F57B6}"/>
                  </a:ext>
                </a:extLst>
              </p:cNvPr>
              <p:cNvSpPr txBox="1"/>
              <p:nvPr/>
            </p:nvSpPr>
            <p:spPr>
              <a:xfrm>
                <a:off x="5620793" y="619816"/>
                <a:ext cx="25523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accent4">
                        <a:lumMod val="75000"/>
                      </a:schemeClr>
                    </a:solidFill>
                  </a:rPr>
                  <a:t>1</a:t>
                </a:r>
                <a:r>
                  <a:rPr lang="ko-KR" altLang="en-US" dirty="0">
                    <a:solidFill>
                      <a:schemeClr val="accent4">
                        <a:lumMod val="75000"/>
                      </a:schemeClr>
                    </a:solidFill>
                  </a:rPr>
                  <a:t>차 프로토타입 스피커</a:t>
                </a:r>
              </a:p>
            </p:txBody>
          </p: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D072B799-393D-4A92-8DFD-6416CA50C843}"/>
                </a:ext>
              </a:extLst>
            </p:cNvPr>
            <p:cNvGrpSpPr/>
            <p:nvPr/>
          </p:nvGrpSpPr>
          <p:grpSpPr>
            <a:xfrm>
              <a:off x="7690613" y="1727139"/>
              <a:ext cx="4510890" cy="4511045"/>
              <a:chOff x="7690613" y="1727139"/>
              <a:chExt cx="4510890" cy="4511045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6743ACC-24B2-4F1B-BDFB-C070AD8D0780}"/>
                  </a:ext>
                </a:extLst>
              </p:cNvPr>
              <p:cNvSpPr/>
              <p:nvPr/>
            </p:nvSpPr>
            <p:spPr>
              <a:xfrm>
                <a:off x="8381326" y="2385084"/>
                <a:ext cx="1130526" cy="1115199"/>
              </a:xfrm>
              <a:prstGeom prst="ellipse">
                <a:avLst/>
              </a:prstGeom>
              <a:noFill/>
              <a:ln w="952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5997AFE5-7BCB-4301-BC76-E8E00239BBD2}"/>
                  </a:ext>
                </a:extLst>
              </p:cNvPr>
              <p:cNvCxnSpPr>
                <a:cxnSpLocks/>
                <a:stCxn id="14" idx="7"/>
              </p:cNvCxnSpPr>
              <p:nvPr/>
            </p:nvCxnSpPr>
            <p:spPr>
              <a:xfrm flipV="1">
                <a:off x="9346290" y="2096471"/>
                <a:ext cx="671923" cy="451930"/>
              </a:xfrm>
              <a:prstGeom prst="straightConnector1">
                <a:avLst/>
              </a:prstGeom>
              <a:ln w="12700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4754FF1-9EF9-4145-AD9A-B9FC4B45D35E}"/>
                  </a:ext>
                </a:extLst>
              </p:cNvPr>
              <p:cNvSpPr txBox="1"/>
              <p:nvPr/>
            </p:nvSpPr>
            <p:spPr>
              <a:xfrm>
                <a:off x="9846334" y="1727139"/>
                <a:ext cx="14205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accent4">
                        <a:lumMod val="75000"/>
                      </a:schemeClr>
                    </a:solidFill>
                  </a:rPr>
                  <a:t>초음파 센서</a:t>
                </a: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D2A4C75F-2DD0-4867-868E-59A024E4341A}"/>
                  </a:ext>
                </a:extLst>
              </p:cNvPr>
              <p:cNvSpPr/>
              <p:nvPr/>
            </p:nvSpPr>
            <p:spPr>
              <a:xfrm>
                <a:off x="8690917" y="3535792"/>
                <a:ext cx="964964" cy="951882"/>
              </a:xfrm>
              <a:prstGeom prst="ellipse">
                <a:avLst/>
              </a:prstGeom>
              <a:noFill/>
              <a:ln w="793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9" name="직선 화살표 연결선 18">
                <a:extLst>
                  <a:ext uri="{FF2B5EF4-FFF2-40B4-BE49-F238E27FC236}">
                    <a16:creationId xmlns:a16="http://schemas.microsoft.com/office/drawing/2014/main" id="{D201ED2E-8538-4009-847C-72235043861D}"/>
                  </a:ext>
                </a:extLst>
              </p:cNvPr>
              <p:cNvCxnSpPr>
                <a:cxnSpLocks/>
                <a:stCxn id="18" idx="6"/>
              </p:cNvCxnSpPr>
              <p:nvPr/>
            </p:nvCxnSpPr>
            <p:spPr>
              <a:xfrm>
                <a:off x="9655881" y="4011733"/>
                <a:ext cx="638493" cy="0"/>
              </a:xfrm>
              <a:prstGeom prst="straightConnector1">
                <a:avLst/>
              </a:prstGeom>
              <a:ln w="12700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E30E160-C944-4F51-8043-98C9EC990CAE}"/>
                  </a:ext>
                </a:extLst>
              </p:cNvPr>
              <p:cNvSpPr txBox="1"/>
              <p:nvPr/>
            </p:nvSpPr>
            <p:spPr>
              <a:xfrm>
                <a:off x="10259946" y="3827067"/>
                <a:ext cx="194155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accent4">
                        <a:lumMod val="75000"/>
                      </a:schemeClr>
                    </a:solidFill>
                  </a:rPr>
                  <a:t>5 </a:t>
                </a:r>
                <a:r>
                  <a:rPr lang="ko-KR" altLang="en-US" dirty="0">
                    <a:solidFill>
                      <a:schemeClr val="accent4">
                        <a:lumMod val="75000"/>
                      </a:schemeClr>
                    </a:solidFill>
                  </a:rPr>
                  <a:t>방향 추적 센서</a:t>
                </a:r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BF017AB0-323A-4F5B-B379-A7B32A93B6D7}"/>
                  </a:ext>
                </a:extLst>
              </p:cNvPr>
              <p:cNvSpPr/>
              <p:nvPr/>
            </p:nvSpPr>
            <p:spPr>
              <a:xfrm>
                <a:off x="7690613" y="5286302"/>
                <a:ext cx="964964" cy="951882"/>
              </a:xfrm>
              <a:prstGeom prst="ellipse">
                <a:avLst/>
              </a:prstGeom>
              <a:noFill/>
              <a:ln w="79375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4" name="직선 화살표 연결선 23">
                <a:extLst>
                  <a:ext uri="{FF2B5EF4-FFF2-40B4-BE49-F238E27FC236}">
                    <a16:creationId xmlns:a16="http://schemas.microsoft.com/office/drawing/2014/main" id="{3CC9521C-41C4-43B9-BF23-A69FD9028366}"/>
                  </a:ext>
                </a:extLst>
              </p:cNvPr>
              <p:cNvCxnSpPr>
                <a:cxnSpLocks/>
                <a:stCxn id="23" idx="7"/>
              </p:cNvCxnSpPr>
              <p:nvPr/>
            </p:nvCxnSpPr>
            <p:spPr>
              <a:xfrm>
                <a:off x="8514261" y="5425702"/>
                <a:ext cx="1268163" cy="336541"/>
              </a:xfrm>
              <a:prstGeom prst="straightConnector1">
                <a:avLst/>
              </a:prstGeom>
              <a:ln w="12700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7A6B311-DB16-4051-AF2D-0611B3F9960A}"/>
                  </a:ext>
                </a:extLst>
              </p:cNvPr>
              <p:cNvSpPr txBox="1"/>
              <p:nvPr/>
            </p:nvSpPr>
            <p:spPr>
              <a:xfrm>
                <a:off x="9782424" y="5659731"/>
                <a:ext cx="11622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accent4">
                        <a:lumMod val="75000"/>
                      </a:schemeClr>
                    </a:solidFill>
                  </a:rPr>
                  <a:t>RGB </a:t>
                </a:r>
                <a:r>
                  <a:rPr lang="ko-KR" altLang="en-US" dirty="0">
                    <a:solidFill>
                      <a:schemeClr val="accent4">
                        <a:lumMod val="75000"/>
                      </a:schemeClr>
                    </a:solidFill>
                  </a:rPr>
                  <a:t>센서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07232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320</Words>
  <Application>Microsoft Office PowerPoint</Application>
  <PresentationFormat>와이드스크린</PresentationFormat>
  <Paragraphs>100</Paragraphs>
  <Slides>20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맑은 고딕</vt:lpstr>
      <vt:lpstr>나눔스퀘어 ExtraBold</vt:lpstr>
      <vt:lpstr>나눔고딕 ExtraBold</vt:lpstr>
      <vt:lpstr>Arial</vt:lpstr>
      <vt:lpstr>나눔스퀘어 Bold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minseo1224@outlook.kr</cp:lastModifiedBy>
  <cp:revision>18</cp:revision>
  <dcterms:created xsi:type="dcterms:W3CDTF">2017-05-29T09:12:16Z</dcterms:created>
  <dcterms:modified xsi:type="dcterms:W3CDTF">2018-12-09T07:36:17Z</dcterms:modified>
</cp:coreProperties>
</file>

<file path=docProps/thumbnail.jpeg>
</file>